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4" r:id="rId5"/>
    <p:sldId id="266" r:id="rId6"/>
    <p:sldId id="267" r:id="rId7"/>
    <p:sldId id="259" r:id="rId8"/>
    <p:sldId id="260" r:id="rId9"/>
    <p:sldId id="261" r:id="rId10"/>
    <p:sldId id="262" r:id="rId11"/>
    <p:sldId id="263" r:id="rId12"/>
    <p:sldId id="278" r:id="rId13"/>
    <p:sldId id="268" r:id="rId14"/>
    <p:sldId id="269" r:id="rId15"/>
    <p:sldId id="270" r:id="rId16"/>
    <p:sldId id="276" r:id="rId17"/>
    <p:sldId id="275" r:id="rId18"/>
    <p:sldId id="271" r:id="rId19"/>
    <p:sldId id="274" r:id="rId20"/>
    <p:sldId id="272" r:id="rId21"/>
    <p:sldId id="273" r:id="rId22"/>
    <p:sldId id="277" r:id="rId23"/>
    <p:sldId id="265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D11A1-1A42-469C-8ABC-52176E694EE5}" type="datetimeFigureOut">
              <a:rPr lang="en-US" smtClean="0"/>
              <a:pPr/>
              <a:t>5/21/2013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133B0-75E8-470B-8ED3-B250DE935A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D11A1-1A42-469C-8ABC-52176E694EE5}" type="datetimeFigureOut">
              <a:rPr lang="en-US" smtClean="0"/>
              <a:pPr/>
              <a:t>5/21/2013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133B0-75E8-470B-8ED3-B250DE935A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D11A1-1A42-469C-8ABC-52176E694EE5}" type="datetimeFigureOut">
              <a:rPr lang="en-US" smtClean="0"/>
              <a:pPr/>
              <a:t>5/21/2013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133B0-75E8-470B-8ED3-B250DE935A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D11A1-1A42-469C-8ABC-52176E694EE5}" type="datetimeFigureOut">
              <a:rPr lang="en-US" smtClean="0"/>
              <a:pPr/>
              <a:t>5/21/2013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133B0-75E8-470B-8ED3-B250DE935A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D11A1-1A42-469C-8ABC-52176E694EE5}" type="datetimeFigureOut">
              <a:rPr lang="en-US" smtClean="0"/>
              <a:pPr/>
              <a:t>5/21/2013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133B0-75E8-470B-8ED3-B250DE935A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D11A1-1A42-469C-8ABC-52176E694EE5}" type="datetimeFigureOut">
              <a:rPr lang="en-US" smtClean="0"/>
              <a:pPr/>
              <a:t>5/21/2013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133B0-75E8-470B-8ED3-B250DE935A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D11A1-1A42-469C-8ABC-52176E694EE5}" type="datetimeFigureOut">
              <a:rPr lang="en-US" smtClean="0"/>
              <a:pPr/>
              <a:t>5/21/2013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133B0-75E8-470B-8ED3-B250DE935A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D11A1-1A42-469C-8ABC-52176E694EE5}" type="datetimeFigureOut">
              <a:rPr lang="en-US" smtClean="0"/>
              <a:pPr/>
              <a:t>5/21/2013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133B0-75E8-470B-8ED3-B250DE935A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D11A1-1A42-469C-8ABC-52176E694EE5}" type="datetimeFigureOut">
              <a:rPr lang="en-US" smtClean="0"/>
              <a:pPr/>
              <a:t>5/21/2013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133B0-75E8-470B-8ED3-B250DE935A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D11A1-1A42-469C-8ABC-52176E694EE5}" type="datetimeFigureOut">
              <a:rPr lang="en-US" smtClean="0"/>
              <a:pPr/>
              <a:t>5/21/2013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133B0-75E8-470B-8ED3-B250DE935A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D11A1-1A42-469C-8ABC-52176E694EE5}" type="datetimeFigureOut">
              <a:rPr lang="en-US" smtClean="0"/>
              <a:pPr/>
              <a:t>5/21/2013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133B0-75E8-470B-8ED3-B250DE935A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5D11A1-1A42-469C-8ABC-52176E694EE5}" type="datetimeFigureOut">
              <a:rPr lang="en-US" smtClean="0"/>
              <a:pPr/>
              <a:t>5/21/2013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D133B0-75E8-470B-8ED3-B250DE935A1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Test design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</a:t>
            </a:r>
            <a:r>
              <a:rPr lang="en-US" dirty="0" smtClean="0"/>
              <a:t>  −  Force </a:t>
            </a:r>
            <a:r>
              <a:rPr lang="en-US" b="1" dirty="0" smtClean="0"/>
              <a:t>error</a:t>
            </a:r>
            <a:r>
              <a:rPr lang="en-US" dirty="0" smtClean="0"/>
              <a:t> conditions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Examples:</a:t>
            </a:r>
          </a:p>
          <a:p>
            <a:pPr lvl="1"/>
            <a:r>
              <a:rPr lang="en-US" dirty="0" smtClean="0"/>
              <a:t>Running out of memory</a:t>
            </a:r>
          </a:p>
          <a:p>
            <a:pPr lvl="1"/>
            <a:r>
              <a:rPr lang="en-US" dirty="0" smtClean="0"/>
              <a:t>Running out of disk space</a:t>
            </a:r>
          </a:p>
          <a:p>
            <a:pPr lvl="1"/>
            <a:r>
              <a:rPr lang="en-US" dirty="0" smtClean="0"/>
              <a:t>Issues with wall-clock time</a:t>
            </a:r>
          </a:p>
          <a:p>
            <a:pPr lvl="1"/>
            <a:r>
              <a:rPr lang="en-US" dirty="0" smtClean="0"/>
              <a:t>Network availability and errors</a:t>
            </a:r>
          </a:p>
          <a:p>
            <a:pPr lvl="1"/>
            <a:r>
              <a:rPr lang="en-US" dirty="0" smtClean="0"/>
              <a:t>System load</a:t>
            </a:r>
          </a:p>
          <a:p>
            <a:pPr lvl="1"/>
            <a:r>
              <a:rPr lang="en-US" dirty="0" smtClean="0"/>
              <a:t>Limited color palette</a:t>
            </a:r>
          </a:p>
          <a:p>
            <a:pPr lvl="1"/>
            <a:r>
              <a:rPr lang="en-US" dirty="0" smtClean="0"/>
              <a:t>Very high or very low video resolution</a:t>
            </a:r>
          </a:p>
          <a:p>
            <a:r>
              <a:rPr lang="en-US" dirty="0" smtClean="0"/>
              <a:t>How? Use mocks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pPr algn="r"/>
            <a:r>
              <a:rPr lang="en-US" b="1" dirty="0" smtClean="0"/>
              <a:t>P</a:t>
            </a:r>
            <a:r>
              <a:rPr lang="en-US" dirty="0" smtClean="0"/>
              <a:t>  −  </a:t>
            </a:r>
            <a:r>
              <a:rPr lang="en-US" b="1" dirty="0" smtClean="0"/>
              <a:t>Performance</a:t>
            </a:r>
            <a:r>
              <a:rPr lang="en-US" dirty="0" smtClean="0"/>
              <a:t> tests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914936"/>
            <a:ext cx="6858000" cy="62478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public void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testURLFilter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() {</a:t>
            </a: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 Timer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timer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= new Timer();</a:t>
            </a: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 String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naughty_url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= "http://www.xxxxxxxxxxx.com";</a:t>
            </a:r>
          </a:p>
          <a:p>
            <a:endParaRPr lang="en-US" sz="1600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 // First, check a bad URL against a small list</a:t>
            </a: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URLFilter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filter = new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URLFilter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small_list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timer.start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filter.check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naughty_url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timer.end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assertTrue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timer.elapsedTime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() &lt; 1.0);</a:t>
            </a:r>
          </a:p>
          <a:p>
            <a:endParaRPr lang="en-US" sz="1600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 // Next, check a bad URL against a big list</a:t>
            </a: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URLFilter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filter = new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URLFilter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big_list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timer.start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filter.check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naughty_url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timer.end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assertTrue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timer.elapsedTime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() &lt; 2.0);</a:t>
            </a: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 </a:t>
            </a: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 // Finally, check a bad URL against a huge list</a:t>
            </a: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URLFilter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filter = new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URLFilter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huge_list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timer.start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filter.check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naughty_url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timer.end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assertTrue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timer.elapsedTime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() &lt; 3.0);</a:t>
            </a: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} </a:t>
            </a:r>
            <a:endParaRPr lang="en-US" sz="1600" dirty="0"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Boundary Conditions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boundary condition is a place where things might suddenly go wrong, or at least behave differently from your expectations.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0" y="4114800"/>
            <a:ext cx="6858000" cy="10156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nsolas" pitchFamily="49" charset="0"/>
                <a:cs typeface="Consolas" pitchFamily="49" charset="0"/>
              </a:rPr>
              <a:t>public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calculate(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a,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b) {</a:t>
            </a:r>
          </a:p>
          <a:p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 return a / (a + b);</a:t>
            </a:r>
          </a:p>
          <a:p>
            <a:r>
              <a:rPr lang="en-US" sz="2000" dirty="0" smtClean="0">
                <a:latin typeface="Consolas" pitchFamily="49" charset="0"/>
                <a:cs typeface="Consolas" pitchFamily="49" charset="0"/>
              </a:rPr>
              <a:t>}</a:t>
            </a:r>
            <a:endParaRPr lang="en-US" sz="2000" dirty="0"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CORRECT Boundary Conditions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120000"/>
              </a:lnSpc>
              <a:buNone/>
            </a:pPr>
            <a:r>
              <a:rPr lang="en-US" sz="5800" b="1" dirty="0" smtClean="0">
                <a:solidFill>
                  <a:srgbClr val="002060"/>
                </a:solidFill>
              </a:rPr>
              <a:t>Hints:           </a:t>
            </a:r>
            <a:r>
              <a:rPr lang="en-US" sz="6000" b="1" i="1" dirty="0" smtClean="0">
                <a:solidFill>
                  <a:srgbClr val="C00000"/>
                </a:solidFill>
              </a:rPr>
              <a:t>What else can go wrong?</a:t>
            </a:r>
            <a:endParaRPr lang="en-US" sz="5800" b="1" dirty="0" smtClean="0">
              <a:solidFill>
                <a:srgbClr val="002060"/>
              </a:solidFill>
            </a:endParaRPr>
          </a:p>
          <a:p>
            <a:pPr>
              <a:lnSpc>
                <a:spcPct val="120000"/>
              </a:lnSpc>
            </a:pPr>
            <a:r>
              <a:rPr lang="en-US" sz="4600" b="1" dirty="0" smtClean="0">
                <a:solidFill>
                  <a:srgbClr val="002060"/>
                </a:solidFill>
              </a:rPr>
              <a:t>C</a:t>
            </a:r>
            <a:r>
              <a:rPr lang="en-US" sz="4600" b="1" dirty="0" smtClean="0"/>
              <a:t>onformance: </a:t>
            </a:r>
            <a:r>
              <a:rPr lang="en-US" sz="4600" dirty="0" smtClean="0"/>
              <a:t> Does the value conform to an expected format?</a:t>
            </a:r>
          </a:p>
          <a:p>
            <a:pPr>
              <a:lnSpc>
                <a:spcPct val="120000"/>
              </a:lnSpc>
            </a:pPr>
            <a:r>
              <a:rPr lang="en-US" sz="4600" b="1" dirty="0" smtClean="0">
                <a:solidFill>
                  <a:srgbClr val="002060"/>
                </a:solidFill>
              </a:rPr>
              <a:t>O</a:t>
            </a:r>
            <a:r>
              <a:rPr lang="en-US" sz="4600" b="1" dirty="0" smtClean="0"/>
              <a:t>rdering:</a:t>
            </a:r>
            <a:r>
              <a:rPr lang="en-US" sz="4600" dirty="0" smtClean="0"/>
              <a:t> Is the set of values ordered or unordered as appropriate?</a:t>
            </a:r>
          </a:p>
          <a:p>
            <a:pPr>
              <a:lnSpc>
                <a:spcPct val="120000"/>
              </a:lnSpc>
            </a:pPr>
            <a:r>
              <a:rPr lang="en-US" sz="4600" b="1" dirty="0" smtClean="0">
                <a:solidFill>
                  <a:srgbClr val="002060"/>
                </a:solidFill>
              </a:rPr>
              <a:t>R</a:t>
            </a:r>
            <a:r>
              <a:rPr lang="en-US" sz="4600" b="1" dirty="0" smtClean="0"/>
              <a:t>ange :</a:t>
            </a:r>
            <a:r>
              <a:rPr lang="en-US" sz="4600" dirty="0" smtClean="0"/>
              <a:t> Is the value within reasonable minimum and maximum values?</a:t>
            </a:r>
          </a:p>
          <a:p>
            <a:pPr>
              <a:lnSpc>
                <a:spcPct val="120000"/>
              </a:lnSpc>
            </a:pPr>
            <a:r>
              <a:rPr lang="en-US" sz="4600" b="1" dirty="0" smtClean="0">
                <a:solidFill>
                  <a:srgbClr val="002060"/>
                </a:solidFill>
              </a:rPr>
              <a:t>R</a:t>
            </a:r>
            <a:r>
              <a:rPr lang="en-US" sz="4600" b="1" dirty="0" smtClean="0"/>
              <a:t>eference :</a:t>
            </a:r>
            <a:r>
              <a:rPr lang="en-US" sz="4600" dirty="0" smtClean="0"/>
              <a:t> Does the code reference anything external that isn't under direct control of the code itself?</a:t>
            </a:r>
          </a:p>
          <a:p>
            <a:pPr>
              <a:lnSpc>
                <a:spcPct val="120000"/>
              </a:lnSpc>
            </a:pPr>
            <a:r>
              <a:rPr lang="en-US" sz="4600" b="1" dirty="0" smtClean="0">
                <a:solidFill>
                  <a:srgbClr val="002060"/>
                </a:solidFill>
              </a:rPr>
              <a:t>E</a:t>
            </a:r>
            <a:r>
              <a:rPr lang="en-US" sz="4600" b="1" dirty="0" smtClean="0"/>
              <a:t>xistence :</a:t>
            </a:r>
            <a:r>
              <a:rPr lang="en-US" sz="4600" dirty="0" smtClean="0"/>
              <a:t> Does the value exist (e.g., is non-null, non-zero, present in a set, etc.)?</a:t>
            </a:r>
          </a:p>
          <a:p>
            <a:pPr>
              <a:lnSpc>
                <a:spcPct val="120000"/>
              </a:lnSpc>
            </a:pPr>
            <a:r>
              <a:rPr lang="en-US" sz="4600" b="1" dirty="0" smtClean="0">
                <a:solidFill>
                  <a:srgbClr val="002060"/>
                </a:solidFill>
              </a:rPr>
              <a:t>C</a:t>
            </a:r>
            <a:r>
              <a:rPr lang="en-US" sz="4600" b="1" dirty="0" smtClean="0"/>
              <a:t>ardinality:</a:t>
            </a:r>
            <a:r>
              <a:rPr lang="en-US" sz="4600" dirty="0" smtClean="0"/>
              <a:t>  Are there exactly enough values?</a:t>
            </a:r>
          </a:p>
          <a:p>
            <a:pPr>
              <a:lnSpc>
                <a:spcPct val="120000"/>
              </a:lnSpc>
            </a:pPr>
            <a:r>
              <a:rPr lang="en-US" sz="4600" b="1" dirty="0" smtClean="0">
                <a:solidFill>
                  <a:srgbClr val="002060"/>
                </a:solidFill>
              </a:rPr>
              <a:t>T</a:t>
            </a:r>
            <a:r>
              <a:rPr lang="en-US" sz="4600" b="1" dirty="0" smtClean="0"/>
              <a:t>ime:</a:t>
            </a:r>
            <a:r>
              <a:rPr lang="en-US" sz="4600" dirty="0" smtClean="0"/>
              <a:t> (absolute and relative)  Is everything happening in order? At the right time? In time?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C</a:t>
            </a:r>
            <a:r>
              <a:rPr lang="en-US" b="1" dirty="0" smtClean="0"/>
              <a:t>onformance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buNone/>
            </a:pPr>
            <a:r>
              <a:rPr lang="en-US" dirty="0" smtClean="0"/>
              <a:t>Does the value conform to an expected format?</a:t>
            </a:r>
          </a:p>
          <a:p>
            <a:pPr lvl="1">
              <a:lnSpc>
                <a:spcPct val="120000"/>
              </a:lnSpc>
            </a:pPr>
            <a:r>
              <a:rPr lang="en-US" i="1" dirty="0" smtClean="0"/>
              <a:t>You are reading some sort of report data that contains a header record linked to some number of data records, and finally to a trailer record. How many conditions might we have to test?</a:t>
            </a:r>
          </a:p>
          <a:p>
            <a:pPr lvl="1">
              <a:lnSpc>
                <a:spcPct val="120000"/>
              </a:lnSpc>
            </a:pPr>
            <a:endParaRPr lang="en-US" i="1" dirty="0" smtClean="0"/>
          </a:p>
          <a:p>
            <a:pPr lvl="2">
              <a:lnSpc>
                <a:spcPct val="120000"/>
              </a:lnSpc>
            </a:pPr>
            <a:r>
              <a:rPr lang="en-US" dirty="0" smtClean="0"/>
              <a:t>What if there's no header, just data and a trailer?</a:t>
            </a:r>
          </a:p>
          <a:p>
            <a:pPr lvl="2">
              <a:lnSpc>
                <a:spcPct val="120000"/>
              </a:lnSpc>
            </a:pPr>
            <a:r>
              <a:rPr lang="en-US" dirty="0" smtClean="0"/>
              <a:t>What if there's no data, just a header and trailer?</a:t>
            </a:r>
          </a:p>
          <a:p>
            <a:pPr lvl="2">
              <a:lnSpc>
                <a:spcPct val="120000"/>
              </a:lnSpc>
            </a:pPr>
            <a:r>
              <a:rPr lang="en-US" dirty="0" smtClean="0"/>
              <a:t>What if there's no trailer , just a header and data?</a:t>
            </a:r>
          </a:p>
          <a:p>
            <a:pPr lvl="2">
              <a:lnSpc>
                <a:spcPct val="120000"/>
              </a:lnSpc>
            </a:pPr>
            <a:r>
              <a:rPr lang="en-US" dirty="0" smtClean="0"/>
              <a:t>What if there's just a trailer?</a:t>
            </a:r>
          </a:p>
          <a:p>
            <a:pPr lvl="2">
              <a:lnSpc>
                <a:spcPct val="120000"/>
              </a:lnSpc>
            </a:pPr>
            <a:r>
              <a:rPr lang="en-US" dirty="0" smtClean="0"/>
              <a:t>What if there's just a header?</a:t>
            </a:r>
          </a:p>
          <a:p>
            <a:pPr lvl="2">
              <a:lnSpc>
                <a:spcPct val="120000"/>
              </a:lnSpc>
            </a:pPr>
            <a:r>
              <a:rPr lang="en-US" dirty="0" smtClean="0"/>
              <a:t>What if there's just data?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Ordering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848600" cy="4525963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The order of data, or the position of one piece of data within a larger collection. </a:t>
            </a:r>
          </a:p>
          <a:p>
            <a:pPr lvl="1"/>
            <a:r>
              <a:rPr lang="en-US" dirty="0" smtClean="0"/>
              <a:t>search routines should be tested for conditions where the search target is first or last.</a:t>
            </a:r>
          </a:p>
          <a:p>
            <a:r>
              <a:rPr lang="en-US" dirty="0" smtClean="0"/>
              <a:t>The order of parameters </a:t>
            </a:r>
            <a:r>
              <a:rPr lang="en-US" b="1" dirty="0" smtClean="0"/>
              <a:t>if</a:t>
            </a:r>
            <a:r>
              <a:rPr lang="en-US" dirty="0" smtClean="0"/>
              <a:t> it affects the code</a:t>
            </a:r>
          </a:p>
          <a:p>
            <a:pPr lvl="1"/>
            <a:r>
              <a:rPr lang="en-US" dirty="0" smtClean="0"/>
              <a:t>In a sort routine, what might happen if the set of data is already ordered? or sorted in reverse order?</a:t>
            </a:r>
          </a:p>
          <a:p>
            <a:r>
              <a:rPr lang="en-US" dirty="0" smtClean="0"/>
              <a:t>The order of return results if a certain order is required.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686800" cy="45259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The order of return results if a certain order is required.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1000" y="1121688"/>
            <a:ext cx="8458200" cy="535531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public void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testKitchenOrder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 {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Order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order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= new Order();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FoodItem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desert = new Desert("Chocolate Decadence");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FoodItem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entree = new Entree("Beef Oscar");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FoodItem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salad = new Salad("Tossed“, "Parmesan Peppercorn");</a:t>
            </a:r>
          </a:p>
          <a:p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// Add out of order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order.addFoodItem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(desert);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order.addFoodItem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(entree);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order.addFoodItem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(salad);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// But should come out in serving order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Iterator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itr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=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order.iterator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assertEquals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itr.next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(), salad);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assertEquals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itr.next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(), entree);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assertEquals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itr.next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(), desert);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// and no more left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assertFalse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itr.hasNext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());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}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752599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No one has ever lived to be 200,000 years old; there are only 360 degrees in a circle. But these values are typically represented as an integer.</a:t>
            </a:r>
          </a:p>
          <a:p>
            <a:r>
              <a:rPr lang="en-US" dirty="0" smtClean="0"/>
              <a:t>Array indexes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14400" y="3434477"/>
            <a:ext cx="5791200" cy="258532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public class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MyStack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{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public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MyStack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 {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  stack = new String[100];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next_index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= 0;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}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public String pop() {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  return stack</a:t>
            </a:r>
            <a:r>
              <a:rPr lang="en-US" b="1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[--</a:t>
            </a:r>
            <a:r>
              <a:rPr lang="en-US" b="1" dirty="0" err="1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next_index</a:t>
            </a:r>
            <a:r>
              <a:rPr lang="en-US" b="1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];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}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...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R</a:t>
            </a:r>
            <a:r>
              <a:rPr lang="en-US" b="1" dirty="0" smtClean="0"/>
              <a:t>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things does your method reference that are outside the scope of the method itself? </a:t>
            </a:r>
          </a:p>
          <a:p>
            <a:r>
              <a:rPr lang="en-US" dirty="0" smtClean="0"/>
              <a:t>What state do those things have to have? What other conditions must exist in order for the method to work?</a:t>
            </a:r>
          </a:p>
          <a:p>
            <a:r>
              <a:rPr lang="en-US" dirty="0" smtClean="0"/>
              <a:t>Test to make sure the method behaves when those conditions are not met.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Existence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Things in the environment can wink out of existence: networks, files, URLs, license keys, users, printers… when you expect them to.</a:t>
            </a:r>
          </a:p>
          <a:p>
            <a:r>
              <a:rPr lang="en-US" dirty="0" smtClean="0"/>
              <a:t>For ANY value you are passed in or maintain, ask yourself what would happen to the method if …</a:t>
            </a:r>
          </a:p>
          <a:p>
            <a:pPr lvl="1"/>
            <a:r>
              <a:rPr lang="en-US" dirty="0" smtClean="0"/>
              <a:t>the value didn't exist </a:t>
            </a:r>
          </a:p>
          <a:p>
            <a:pPr lvl="1"/>
            <a:r>
              <a:rPr lang="en-US" dirty="0" smtClean="0"/>
              <a:t>it were null, or blank, or zero.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to test: The Right-BICEP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 smtClean="0"/>
              <a:t>Right</a:t>
            </a:r>
            <a:r>
              <a:rPr lang="en-US" dirty="0"/>
              <a:t> </a:t>
            </a:r>
            <a:r>
              <a:rPr lang="en-US" dirty="0" smtClean="0"/>
              <a:t>− Are the results </a:t>
            </a:r>
            <a:r>
              <a:rPr lang="en-US" b="1" dirty="0" smtClean="0"/>
              <a:t>right</a:t>
            </a:r>
            <a:r>
              <a:rPr lang="en-US" dirty="0" smtClean="0"/>
              <a:t>?</a:t>
            </a:r>
          </a:p>
          <a:p>
            <a:r>
              <a:rPr lang="en-US" b="1" dirty="0" smtClean="0"/>
              <a:t>B</a:t>
            </a:r>
            <a:r>
              <a:rPr lang="en-US" dirty="0" smtClean="0"/>
              <a:t>  −  Are all the </a:t>
            </a:r>
            <a:r>
              <a:rPr lang="en-US" b="1" dirty="0" smtClean="0"/>
              <a:t>boundary</a:t>
            </a:r>
            <a:r>
              <a:rPr lang="en-US" dirty="0" smtClean="0"/>
              <a:t> conditions CORRECT?</a:t>
            </a:r>
          </a:p>
          <a:p>
            <a:r>
              <a:rPr lang="en-US" b="1" dirty="0" smtClean="0"/>
              <a:t>I</a:t>
            </a:r>
            <a:r>
              <a:rPr lang="en-US" dirty="0" smtClean="0"/>
              <a:t>  −  Can you check </a:t>
            </a:r>
            <a:r>
              <a:rPr lang="en-US" b="1" dirty="0" smtClean="0"/>
              <a:t>inverse</a:t>
            </a:r>
            <a:r>
              <a:rPr lang="en-US" dirty="0" smtClean="0"/>
              <a:t> relationships?</a:t>
            </a:r>
          </a:p>
          <a:p>
            <a:r>
              <a:rPr lang="en-US" b="1" dirty="0" smtClean="0"/>
              <a:t>C</a:t>
            </a:r>
            <a:r>
              <a:rPr lang="en-US" dirty="0" smtClean="0"/>
              <a:t>  −  Can you </a:t>
            </a:r>
            <a:r>
              <a:rPr lang="en-US" b="1" dirty="0" smtClean="0"/>
              <a:t>cross-check</a:t>
            </a:r>
            <a:r>
              <a:rPr lang="en-US" dirty="0" smtClean="0"/>
              <a:t> results using other means?</a:t>
            </a:r>
          </a:p>
          <a:p>
            <a:r>
              <a:rPr lang="en-US" b="1" dirty="0" smtClean="0"/>
              <a:t>E</a:t>
            </a:r>
            <a:r>
              <a:rPr lang="en-US" dirty="0" smtClean="0"/>
              <a:t>  −  Can you force </a:t>
            </a:r>
            <a:r>
              <a:rPr lang="en-US" b="1" dirty="0" smtClean="0"/>
              <a:t>error</a:t>
            </a:r>
            <a:r>
              <a:rPr lang="en-US" dirty="0" smtClean="0"/>
              <a:t> conditions to happen?</a:t>
            </a:r>
          </a:p>
          <a:p>
            <a:r>
              <a:rPr lang="en-US" b="1" dirty="0" smtClean="0"/>
              <a:t>P</a:t>
            </a:r>
            <a:r>
              <a:rPr lang="en-US" dirty="0" smtClean="0"/>
              <a:t>  −  Are </a:t>
            </a:r>
            <a:r>
              <a:rPr lang="en-US" b="1" dirty="0" smtClean="0"/>
              <a:t>performance</a:t>
            </a:r>
            <a:r>
              <a:rPr lang="en-US" dirty="0" smtClean="0"/>
              <a:t> characteristics  within bounds?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C</a:t>
            </a:r>
            <a:r>
              <a:rPr lang="en-US" dirty="0" smtClean="0"/>
              <a:t>ardinality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  <a:buNone/>
            </a:pPr>
            <a:r>
              <a:rPr lang="en-US" dirty="0" smtClean="0"/>
              <a:t>Are there exactly enough values?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Examples: </a:t>
            </a:r>
            <a:r>
              <a:rPr lang="en-US" i="1" dirty="0" smtClean="0"/>
              <a:t>Suppose you are maintaining a list of the Top-Ten food items ordered in a pancake house. Every time an order is taken, you have to adjust the top-ten list. </a:t>
            </a:r>
          </a:p>
          <a:p>
            <a:pPr>
              <a:lnSpc>
                <a:spcPct val="120000"/>
              </a:lnSpc>
            </a:pPr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dirty="0" smtClean="0"/>
              <a:t>Things to check: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Can you produce a report when: there aren't yet ten items in the list? no items on the list? only one item on the list?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Can you add an item when there aren't yet ten items in the list? no items on the list? only one item on the list?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What if there aren't ten items on the menu?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What if there are no items on the menu?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Aspects to time you need to keep in mind:</a:t>
            </a:r>
          </a:p>
          <a:p>
            <a:pPr lvl="1"/>
            <a:r>
              <a:rPr lang="en-US" dirty="0" smtClean="0"/>
              <a:t>Relative time (ordering in time)</a:t>
            </a:r>
          </a:p>
          <a:p>
            <a:pPr lvl="2"/>
            <a:r>
              <a:rPr lang="en-US" dirty="0" smtClean="0"/>
              <a:t>connect() before read() which is before close() </a:t>
            </a:r>
          </a:p>
          <a:p>
            <a:pPr lvl="1"/>
            <a:r>
              <a:rPr lang="en-US" dirty="0" smtClean="0"/>
              <a:t>Absolute time elapsed</a:t>
            </a:r>
          </a:p>
          <a:p>
            <a:pPr lvl="2"/>
            <a:r>
              <a:rPr lang="en-US" dirty="0" smtClean="0"/>
              <a:t>What if your method takes too long to return to caller?</a:t>
            </a:r>
          </a:p>
          <a:p>
            <a:pPr lvl="2"/>
            <a:r>
              <a:rPr lang="en-US" dirty="0" smtClean="0"/>
              <a:t>What if something you are waiting for takes too long?</a:t>
            </a:r>
          </a:p>
          <a:p>
            <a:pPr lvl="1"/>
            <a:r>
              <a:rPr lang="en-US" dirty="0" smtClean="0"/>
              <a:t>Absolute wall clock time</a:t>
            </a:r>
          </a:p>
          <a:p>
            <a:pPr lvl="2"/>
            <a:r>
              <a:rPr lang="en-US" dirty="0" smtClean="0"/>
              <a:t>Daylight Saving Time </a:t>
            </a:r>
            <a:r>
              <a:rPr lang="en-US" dirty="0" smtClean="0">
                <a:sym typeface="Wingdings" pitchFamily="2" charset="2"/>
              </a:rPr>
              <a:t> not every day has 24 hours.</a:t>
            </a:r>
            <a:endParaRPr lang="en-US" dirty="0" smtClean="0"/>
          </a:p>
          <a:p>
            <a:pPr lvl="1"/>
            <a:r>
              <a:rPr lang="en-US" dirty="0" smtClean="0"/>
              <a:t>Concurrency issues</a:t>
            </a:r>
          </a:p>
          <a:p>
            <a:pPr lvl="2"/>
            <a:r>
              <a:rPr lang="en-US" dirty="0" smtClean="0"/>
              <a:t>what will happen if multiple threads use this same object at the same time?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81000" y="117693"/>
            <a:ext cx="8458200" cy="618630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public interface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StackExercise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{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Consolas" pitchFamily="49" charset="0"/>
                <a:cs typeface="Consolas" pitchFamily="49" charset="0"/>
              </a:rPr>
              <a:t>/**</a:t>
            </a:r>
          </a:p>
          <a:p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Consolas" pitchFamily="49" charset="0"/>
                <a:cs typeface="Consolas" pitchFamily="49" charset="0"/>
              </a:rPr>
              <a:t>    * Return and remove the most recent item from</a:t>
            </a:r>
          </a:p>
          <a:p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Consolas" pitchFamily="49" charset="0"/>
                <a:cs typeface="Consolas" pitchFamily="49" charset="0"/>
              </a:rPr>
              <a:t>    * the top of the stack.</a:t>
            </a:r>
          </a:p>
          <a:p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Consolas" pitchFamily="49" charset="0"/>
                <a:cs typeface="Consolas" pitchFamily="49" charset="0"/>
              </a:rPr>
              <a:t>    * Throws </a:t>
            </a:r>
            <a:r>
              <a:rPr lang="en-US" dirty="0" err="1" smtClean="0">
                <a:solidFill>
                  <a:schemeClr val="accent3">
                    <a:lumMod val="50000"/>
                  </a:schemeClr>
                </a:solidFill>
                <a:latin typeface="Consolas" pitchFamily="49" charset="0"/>
                <a:cs typeface="Consolas" pitchFamily="49" charset="0"/>
              </a:rPr>
              <a:t>StackEmptyException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Consolas" pitchFamily="49" charset="0"/>
                <a:cs typeface="Consolas" pitchFamily="49" charset="0"/>
              </a:rPr>
              <a:t> if the stack is empty</a:t>
            </a:r>
          </a:p>
          <a:p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Consolas" pitchFamily="49" charset="0"/>
                <a:cs typeface="Consolas" pitchFamily="49" charset="0"/>
              </a:rPr>
              <a:t>    */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public String pop() throws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StackEmptyException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Consolas" pitchFamily="49" charset="0"/>
                <a:cs typeface="Consolas" pitchFamily="49" charset="0"/>
              </a:rPr>
              <a:t>/**</a:t>
            </a:r>
          </a:p>
          <a:p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Consolas" pitchFamily="49" charset="0"/>
                <a:cs typeface="Consolas" pitchFamily="49" charset="0"/>
              </a:rPr>
              <a:t>   * Add an item to the top of the stack.</a:t>
            </a:r>
          </a:p>
          <a:p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Consolas" pitchFamily="49" charset="0"/>
                <a:cs typeface="Consolas" pitchFamily="49" charset="0"/>
              </a:rPr>
              <a:t>   */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public void push(String item);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Consolas" pitchFamily="49" charset="0"/>
                <a:cs typeface="Consolas" pitchFamily="49" charset="0"/>
              </a:rPr>
              <a:t>/**</a:t>
            </a:r>
          </a:p>
          <a:p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Consolas" pitchFamily="49" charset="0"/>
                <a:cs typeface="Consolas" pitchFamily="49" charset="0"/>
              </a:rPr>
              <a:t>   * Return but do not remove the most recent</a:t>
            </a:r>
          </a:p>
          <a:p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Consolas" pitchFamily="49" charset="0"/>
                <a:cs typeface="Consolas" pitchFamily="49" charset="0"/>
              </a:rPr>
              <a:t>   * item from the top of the stack.</a:t>
            </a:r>
          </a:p>
          <a:p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Consolas" pitchFamily="49" charset="0"/>
                <a:cs typeface="Consolas" pitchFamily="49" charset="0"/>
              </a:rPr>
              <a:t>   * Throws </a:t>
            </a:r>
            <a:r>
              <a:rPr lang="en-US" dirty="0" err="1" smtClean="0">
                <a:solidFill>
                  <a:schemeClr val="accent3">
                    <a:lumMod val="50000"/>
                  </a:schemeClr>
                </a:solidFill>
                <a:latin typeface="Consolas" pitchFamily="49" charset="0"/>
                <a:cs typeface="Consolas" pitchFamily="49" charset="0"/>
              </a:rPr>
              <a:t>StackEmptyException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Consolas" pitchFamily="49" charset="0"/>
                <a:cs typeface="Consolas" pitchFamily="49" charset="0"/>
              </a:rPr>
              <a:t> if the stack is empty</a:t>
            </a:r>
          </a:p>
          <a:p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Consolas" pitchFamily="49" charset="0"/>
                <a:cs typeface="Consolas" pitchFamily="49" charset="0"/>
              </a:rPr>
              <a:t>   */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public String top() throws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StackEmptyException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Consolas" pitchFamily="49" charset="0"/>
                <a:cs typeface="Consolas" pitchFamily="49" charset="0"/>
              </a:rPr>
              <a:t>/**</a:t>
            </a:r>
          </a:p>
          <a:p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Consolas" pitchFamily="49" charset="0"/>
                <a:cs typeface="Consolas" pitchFamily="49" charset="0"/>
              </a:rPr>
              <a:t>   * Returns true if the stack is empty.</a:t>
            </a:r>
          </a:p>
          <a:p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Consolas" pitchFamily="49" charset="0"/>
                <a:cs typeface="Consolas" pitchFamily="49" charset="0"/>
              </a:rPr>
              <a:t>   */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public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boolean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isEmpty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}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Homework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en-US" dirty="0" smtClean="0"/>
              <a:t>Chapter 5, 2-6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Right</a:t>
            </a:r>
            <a:r>
              <a:rPr lang="en-US" dirty="0" smtClean="0"/>
              <a:t> − Are the results </a:t>
            </a:r>
            <a:r>
              <a:rPr lang="en-US" b="1" dirty="0" smtClean="0"/>
              <a:t>right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If the code ran correctly, how would I know?</a:t>
            </a:r>
          </a:p>
          <a:p>
            <a:r>
              <a:rPr lang="en-US" dirty="0" smtClean="0"/>
              <a:t>Derive </a:t>
            </a:r>
            <a:r>
              <a:rPr lang="en-US" dirty="0" smtClean="0"/>
              <a:t>tests from the requirements, user stories, domain knowledge, acceptance criteria</a:t>
            </a:r>
            <a:r>
              <a:rPr lang="en-US" dirty="0" smtClean="0"/>
              <a:t>…</a:t>
            </a:r>
          </a:p>
          <a:p>
            <a:r>
              <a:rPr lang="en-US" dirty="0" smtClean="0"/>
              <a:t>If the requirements are incomplete</a:t>
            </a:r>
          </a:p>
          <a:p>
            <a:pPr lvl="1"/>
            <a:r>
              <a:rPr lang="en-US" dirty="0" smtClean="0"/>
              <a:t>Make your assumptions</a:t>
            </a:r>
          </a:p>
          <a:p>
            <a:pPr lvl="1"/>
            <a:r>
              <a:rPr lang="en-US" dirty="0" smtClean="0"/>
              <a:t>Make the code do what you think it should</a:t>
            </a:r>
          </a:p>
          <a:p>
            <a:pPr lvl="1"/>
            <a:r>
              <a:rPr lang="en-US" dirty="0" smtClean="0"/>
              <a:t>Get user feedbacks to fine tune your assumptions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267199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</a:pPr>
            <a:r>
              <a:rPr lang="en-US" dirty="0" smtClean="0"/>
              <a:t>A savings account in a bank earns a different rate of interest depending on the balance in the account. If a balance in the range $0 up to $100 has a 3% interest rate, a balance over $100 and up to $1000 has a 5% interest rate, and balances of $1000 and over have a 7% interest rate </a:t>
            </a:r>
          </a:p>
          <a:p>
            <a:pPr>
              <a:lnSpc>
                <a:spcPct val="110000"/>
              </a:lnSpc>
            </a:pPr>
            <a:r>
              <a:rPr lang="en-US" dirty="0" smtClean="0"/>
              <a:t>What tests should we choose?</a:t>
            </a:r>
          </a:p>
          <a:p>
            <a:pPr>
              <a:lnSpc>
                <a:spcPct val="110000"/>
              </a:lnSpc>
            </a:pPr>
            <a:endParaRPr lang="en-US" dirty="0" smtClean="0"/>
          </a:p>
          <a:p>
            <a:pPr>
              <a:lnSpc>
                <a:spcPct val="110000"/>
              </a:lnSpc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Equivalence partitioning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1"/>
            <a:ext cx="8382000" cy="4952999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Equivalence partitioning (EP) and boundary value analysis</a:t>
            </a:r>
          </a:p>
          <a:p>
            <a:r>
              <a:rPr lang="en-US" dirty="0" smtClean="0"/>
              <a:t>Equivalence partitioning: divide a set of test conditions into groups that members of the same group can be considered the same</a:t>
            </a:r>
          </a:p>
          <a:p>
            <a:pPr lvl="1"/>
            <a:r>
              <a:rPr lang="en-US" dirty="0" smtClean="0"/>
              <a:t>need test only one condition from each partition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>
              <a:lnSpc>
                <a:spcPct val="110000"/>
              </a:lnSpc>
            </a:pPr>
            <a:r>
              <a:rPr lang="en-US" dirty="0" smtClean="0"/>
              <a:t>03 valid equivalence partitions and 01 invalid partitions, at least one from each partition.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e.g. -$10.00, $50.00,$260.00 and $1348.00</a:t>
            </a:r>
          </a:p>
          <a:p>
            <a:pPr>
              <a:lnSpc>
                <a:spcPct val="110000"/>
              </a:lnSpc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81000" y="3962400"/>
          <a:ext cx="8305800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6450"/>
                <a:gridCol w="2076450"/>
                <a:gridCol w="2076450"/>
                <a:gridCol w="2076450"/>
              </a:tblGrid>
              <a:tr h="289560">
                <a:tc>
                  <a:txBody>
                    <a:bodyPr/>
                    <a:lstStyle/>
                    <a:p>
                      <a:r>
                        <a:rPr lang="en-US" dirty="0" smtClean="0"/>
                        <a:t>Invalid partition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Valid </a:t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(for 3% interest)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Valid (for 5%)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Valid (for 7%)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-$0.01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dirty="0" smtClean="0"/>
                        <a:t>$0.00           $100.00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$100.01       $999.99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$1000.00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Boundary value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Testing at the boundaries between partitions.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6 boundary values to test: -$0.01, $0.00, $100.00,  $100.01, $999.99 and $1000.00</a:t>
            </a:r>
          </a:p>
          <a:p>
            <a:r>
              <a:rPr lang="en-US" dirty="0" smtClean="0"/>
              <a:t>What about a MAX valid boundary?</a:t>
            </a:r>
          </a:p>
          <a:p>
            <a:pPr lvl="1"/>
            <a:r>
              <a:rPr lang="en-US" dirty="0" smtClean="0"/>
              <a:t>Find it in the requirement specification</a:t>
            </a:r>
          </a:p>
          <a:p>
            <a:pPr lvl="1"/>
            <a:r>
              <a:rPr lang="en-US" dirty="0" smtClean="0"/>
              <a:t>Look at other constraints in 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81000" y="2286000"/>
          <a:ext cx="8305800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6450"/>
                <a:gridCol w="2076450"/>
                <a:gridCol w="2076450"/>
                <a:gridCol w="2076450"/>
              </a:tblGrid>
              <a:tr h="289560">
                <a:tc>
                  <a:txBody>
                    <a:bodyPr/>
                    <a:lstStyle/>
                    <a:p>
                      <a:r>
                        <a:rPr lang="en-US" dirty="0" smtClean="0"/>
                        <a:t>Invalid partition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Valid </a:t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(for 3% interest)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Valid (for 5%)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Valid (for 7%)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-$0.01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dirty="0" smtClean="0"/>
                        <a:t>$0.00           $100.00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$100.01       $999.99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$1000.00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B</a:t>
            </a:r>
            <a:r>
              <a:rPr lang="en-US" dirty="0" smtClean="0"/>
              <a:t>  −  </a:t>
            </a:r>
            <a:r>
              <a:rPr lang="en-US" b="1" dirty="0" smtClean="0"/>
              <a:t>boundary</a:t>
            </a:r>
            <a:r>
              <a:rPr lang="en-US" dirty="0" smtClean="0"/>
              <a:t> conditions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Boundary is where most bugs generally live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Conditions to think about: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Bogus or inconsistent input values, e.g. file name of "!*W:Xi/w&gt;g/</a:t>
            </a:r>
            <a:r>
              <a:rPr lang="en-US" dirty="0" err="1" smtClean="0"/>
              <a:t>h#WQ</a:t>
            </a:r>
            <a:r>
              <a:rPr lang="en-US" dirty="0" smtClean="0"/>
              <a:t>@"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Badly formatted data, such as an e-mail address without a top-level domain ("</a:t>
            </a:r>
            <a:r>
              <a:rPr lang="en-US" dirty="0" err="1" smtClean="0"/>
              <a:t>fred@foobar</a:t>
            </a:r>
            <a:r>
              <a:rPr lang="en-US" dirty="0" smtClean="0"/>
              <a:t>.").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Empty or missing values (such as 0, 0:0, "", or null).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Values far in excess of reasonable expectations, such as a person's age of 10,000 years.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Duplicates in lists that shouldn't have duplicates.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Ordered lists that aren't, and vice-versa. Try handing a pre-sorted list to a sort algorithm, for instance or even a reverse-sorted list.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Things that arrive out of order, or happen out of expected order, such as trying to print a document before logging in, for instance.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I</a:t>
            </a:r>
            <a:r>
              <a:rPr lang="en-US" dirty="0" smtClean="0"/>
              <a:t>  −  Check </a:t>
            </a:r>
            <a:r>
              <a:rPr lang="en-US" b="1" dirty="0" smtClean="0"/>
              <a:t>inverse</a:t>
            </a:r>
            <a:r>
              <a:rPr lang="en-US" dirty="0" smtClean="0"/>
              <a:t> relationships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Some method can be checked by applying their logical inverse</a:t>
            </a:r>
          </a:p>
          <a:p>
            <a:r>
              <a:rPr lang="en-US" dirty="0" smtClean="0"/>
              <a:t>Examples:</a:t>
            </a:r>
          </a:p>
          <a:p>
            <a:pPr lvl="1"/>
            <a:r>
              <a:rPr lang="en-US" dirty="0" smtClean="0"/>
              <a:t>Check a method that calculate square root by squaring the result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Check that some data was successfully inserted in to the DB by searching for it.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133600" y="3810000"/>
            <a:ext cx="5791200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public void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testSquareRootUsingInverse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 {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double x =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mySquareRoot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(4.0);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assertEquals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(4.0, x * x, 0.0001);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}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</a:t>
            </a:r>
            <a:r>
              <a:rPr lang="en-US" dirty="0" smtClean="0"/>
              <a:t>  −  </a:t>
            </a:r>
            <a:r>
              <a:rPr lang="en-US" b="1" dirty="0" smtClean="0"/>
              <a:t>Cross-check</a:t>
            </a:r>
            <a:r>
              <a:rPr lang="en-US" dirty="0" smtClean="0"/>
              <a:t> using other means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Some method can be checked by applying their logical inverse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Examples: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Check a method that calculate square root by squaring the result</a:t>
            </a:r>
          </a:p>
          <a:p>
            <a:pPr lvl="1">
              <a:lnSpc>
                <a:spcPct val="120000"/>
              </a:lnSpc>
            </a:pPr>
            <a:endParaRPr lang="en-US" dirty="0" smtClean="0"/>
          </a:p>
          <a:p>
            <a:pPr lvl="1">
              <a:lnSpc>
                <a:spcPct val="120000"/>
              </a:lnSpc>
            </a:pPr>
            <a:endParaRPr lang="en-US" dirty="0" smtClean="0"/>
          </a:p>
          <a:p>
            <a:pPr lvl="1">
              <a:lnSpc>
                <a:spcPct val="120000"/>
              </a:lnSpc>
              <a:buNone/>
            </a:pPr>
            <a:endParaRPr lang="en-US" dirty="0" smtClean="0"/>
          </a:p>
          <a:p>
            <a:pPr lvl="1">
              <a:lnSpc>
                <a:spcPct val="120000"/>
              </a:lnSpc>
            </a:pPr>
            <a:endParaRPr lang="en-US" dirty="0" smtClean="0"/>
          </a:p>
          <a:p>
            <a:pPr lvl="1">
              <a:lnSpc>
                <a:spcPct val="120000"/>
              </a:lnSpc>
            </a:pPr>
            <a:r>
              <a:rPr lang="en-US" dirty="0" smtClean="0"/>
              <a:t>Check that some data was successfully inserted in to the DB by searching for it.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09800" y="3429000"/>
            <a:ext cx="5791200" cy="175432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public void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testSquareRootUsingStd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 {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double number = 3880900.0;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double root1 =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mySquareRoot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(number);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double root2 =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Math.sqrt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(number);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assertEquals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(root2, root1, 0.0001);</a:t>
            </a: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505</TotalTime>
  <Words>1815</Words>
  <Application>Microsoft Office PowerPoint</Application>
  <PresentationFormat>On-screen Show (4:3)</PresentationFormat>
  <Paragraphs>239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Test design</vt:lpstr>
      <vt:lpstr>What to test: The Right-BICEP</vt:lpstr>
      <vt:lpstr>Right − Are the results right?</vt:lpstr>
      <vt:lpstr>Example</vt:lpstr>
      <vt:lpstr>Equivalence partitioning</vt:lpstr>
      <vt:lpstr>Boundary value analysis</vt:lpstr>
      <vt:lpstr>B  −  boundary conditions</vt:lpstr>
      <vt:lpstr>I  −  Check inverse relationships</vt:lpstr>
      <vt:lpstr>C  −  Cross-check using other means</vt:lpstr>
      <vt:lpstr>E  −  Force error conditions</vt:lpstr>
      <vt:lpstr>P  −  Performance tests</vt:lpstr>
      <vt:lpstr>Boundary Conditions</vt:lpstr>
      <vt:lpstr>CORRECT Boundary Conditions</vt:lpstr>
      <vt:lpstr>Conformance</vt:lpstr>
      <vt:lpstr>Ordering</vt:lpstr>
      <vt:lpstr>Slide 16</vt:lpstr>
      <vt:lpstr>Range</vt:lpstr>
      <vt:lpstr>Reference</vt:lpstr>
      <vt:lpstr>Existence</vt:lpstr>
      <vt:lpstr>Cardinality</vt:lpstr>
      <vt:lpstr>Time</vt:lpstr>
      <vt:lpstr>Slide 22</vt:lpstr>
      <vt:lpstr>Homework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 design</dc:title>
  <dc:creator>Duc-Hanh Dang</dc:creator>
  <cp:lastModifiedBy>Duc-Hanh Dang</cp:lastModifiedBy>
  <cp:revision>58</cp:revision>
  <dcterms:created xsi:type="dcterms:W3CDTF">2013-05-19T16:12:39Z</dcterms:created>
  <dcterms:modified xsi:type="dcterms:W3CDTF">2013-05-21T06:16:29Z</dcterms:modified>
</cp:coreProperties>
</file>